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89" r:id="rId5"/>
    <p:sldId id="257" r:id="rId6"/>
    <p:sldId id="330" r:id="rId7"/>
    <p:sldId id="269" r:id="rId8"/>
    <p:sldId id="385" r:id="rId9"/>
    <p:sldId id="386" r:id="rId10"/>
    <p:sldId id="387" r:id="rId11"/>
    <p:sldId id="273" r:id="rId12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C87A10B-9D0D-4A34-A283-76A0065379E9}">
          <p14:sldIdLst>
            <p14:sldId id="389"/>
            <p14:sldId id="257"/>
            <p14:sldId id="330"/>
            <p14:sldId id="269"/>
            <p14:sldId id="385"/>
            <p14:sldId id="386"/>
            <p14:sldId id="387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Killian" initials="KK" lastIdx="1" clrIdx="0"/>
  <p:cmAuthor id="2" name="Bass, Jeffrey C. (Temp)" initials="BJC(" lastIdx="2" clrIdx="1">
    <p:extLst>
      <p:ext uri="{19B8F6BF-5375-455C-9EA6-DF929625EA0E}">
        <p15:presenceInfo xmlns:p15="http://schemas.microsoft.com/office/powerpoint/2012/main" userId="S::jcbass@sba.gov::5b81aa5a-6acf-47e7-aad7-2cf3d6fd578b" providerId="AD"/>
      </p:ext>
    </p:extLst>
  </p:cmAuthor>
  <p:cmAuthor id="3" name="Bender, Renee C. (Temp)" initials="BRC(" lastIdx="4" clrIdx="2">
    <p:extLst>
      <p:ext uri="{19B8F6BF-5375-455C-9EA6-DF929625EA0E}">
        <p15:presenceInfo xmlns:p15="http://schemas.microsoft.com/office/powerpoint/2012/main" userId="S::RCBender@sba.gov::338462ec-6747-4d27-95c3-212a878794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538"/>
    <a:srgbClr val="898989"/>
    <a:srgbClr val="003F80"/>
    <a:srgbClr val="007EB4"/>
    <a:srgbClr val="003E7F"/>
    <a:srgbClr val="000000"/>
    <a:srgbClr val="0091C9"/>
    <a:srgbClr val="168E60"/>
    <a:srgbClr val="F5CD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58" autoAdjust="0"/>
    <p:restoredTop sz="77114" autoAdjust="0"/>
  </p:normalViewPr>
  <p:slideViewPr>
    <p:cSldViewPr snapToGrid="0" snapToObjects="1">
      <p:cViewPr>
        <p:scale>
          <a:sx n="51" d="100"/>
          <a:sy n="51" d="100"/>
        </p:scale>
        <p:origin x="61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2517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17062E8F-0327-1B44-880E-F1AFCA2C073C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721A873F-EF5E-994B-9976-428F934A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2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0C0BF4D7-81BE-0B4C-B655-82AD930F9C8A}" type="datetimeFigureOut">
              <a:rPr lang="en-US" smtClean="0"/>
              <a:t>8/21/2020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452140A9-11FD-AB46-B99D-C1331D8D84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7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0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2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9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For the $150,000 and under legislation, borrower still needs to sign an assertion that forgiveness is qualified for forgiveness, not an automatic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provision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2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first point-  you can only request forgiveness once.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67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52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Salaries/wages- Must evaluate 25% threshold per employee, and any amounts more than 25% must be calculated over the entire covered period.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36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8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18" y="1606516"/>
            <a:ext cx="4471167" cy="364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5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7026"/>
            <a:ext cx="10515600" cy="762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8827"/>
            <a:ext cx="5181600" cy="4608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8827"/>
            <a:ext cx="5181600" cy="4608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3E27-9D36-B645-8BBE-7A2B9B52A935}" type="datetime4">
              <a:rPr lang="en-US" smtClean="0"/>
              <a:t>August 21,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6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73996"/>
            <a:ext cx="10515600" cy="1161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1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0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1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0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F02B-F0FB-0A4F-BFD9-D3256C53A202}" type="datetime4">
              <a:rPr lang="en-US" smtClean="0"/>
              <a:t>August 21,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3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C03B-1ECF-324C-BC62-0687230E677D}" type="datetime4">
              <a:rPr lang="en-US" smtClean="0"/>
              <a:t>August 21,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FA99-F507-8E4B-ABBC-A3B8BC89266F}" type="datetime4">
              <a:rPr lang="en-US" smtClean="0"/>
              <a:t>August 21,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494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35"/>
            <a:ext cx="3932237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66" indent="0">
              <a:buNone/>
              <a:defRPr sz="1051"/>
            </a:lvl2pPr>
            <a:lvl3pPr marL="685732" indent="0">
              <a:buNone/>
              <a:defRPr sz="900"/>
            </a:lvl3pPr>
            <a:lvl4pPr marL="1028598" indent="0">
              <a:buNone/>
              <a:defRPr sz="751"/>
            </a:lvl4pPr>
            <a:lvl5pPr marL="1371464" indent="0">
              <a:buNone/>
              <a:defRPr sz="751"/>
            </a:lvl5pPr>
            <a:lvl6pPr marL="1714330" indent="0">
              <a:buNone/>
              <a:defRPr sz="751"/>
            </a:lvl6pPr>
            <a:lvl7pPr marL="2057195" indent="0">
              <a:buNone/>
              <a:defRPr sz="751"/>
            </a:lvl7pPr>
            <a:lvl8pPr marL="2400060" indent="0">
              <a:buNone/>
              <a:defRPr sz="751"/>
            </a:lvl8pPr>
            <a:lvl9pPr marL="2742926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C8E-ED71-CF4A-92C6-E7239BE1B2FF}" type="datetime4">
              <a:rPr lang="en-US" smtClean="0"/>
              <a:t>August 21,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31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769D-CC2F-864E-9501-A077951EC7AD}" type="datetime4">
              <a:rPr lang="en-US" smtClean="0"/>
              <a:t>August 21,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987435"/>
            <a:ext cx="3932237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66" indent="0">
              <a:buNone/>
              <a:defRPr sz="1051"/>
            </a:lvl2pPr>
            <a:lvl3pPr marL="685732" indent="0">
              <a:buNone/>
              <a:defRPr sz="900"/>
            </a:lvl3pPr>
            <a:lvl4pPr marL="1028598" indent="0">
              <a:buNone/>
              <a:defRPr sz="751"/>
            </a:lvl4pPr>
            <a:lvl5pPr marL="1371464" indent="0">
              <a:buNone/>
              <a:defRPr sz="751"/>
            </a:lvl5pPr>
            <a:lvl6pPr marL="1714330" indent="0">
              <a:buNone/>
              <a:defRPr sz="751"/>
            </a:lvl6pPr>
            <a:lvl7pPr marL="2057195" indent="0">
              <a:buNone/>
              <a:defRPr sz="751"/>
            </a:lvl7pPr>
            <a:lvl8pPr marL="2400060" indent="0">
              <a:buNone/>
              <a:defRPr sz="751"/>
            </a:lvl8pPr>
            <a:lvl9pPr marL="2742926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003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&amp;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A4FEDC-BAF8-4DAC-A1FC-D7141922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1" y="365131"/>
            <a:ext cx="11384595" cy="9411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941" y="1409228"/>
            <a:ext cx="11384595" cy="4844180"/>
          </a:xfrm>
        </p:spPr>
        <p:txBody>
          <a:bodyPr/>
          <a:lstStyle>
            <a:lvl2pPr>
              <a:spcAft>
                <a:spcPts val="959"/>
              </a:spcAft>
              <a:defRPr/>
            </a:lvl2pPr>
            <a:lvl3pPr>
              <a:tabLst>
                <a:tab pos="169625" algn="l"/>
                <a:tab pos="339249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36636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1">
                <a:solidFill>
                  <a:schemeClr val="bg1"/>
                </a:solidFill>
              </a:defRPr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1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0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98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66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32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598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64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84" y="692797"/>
            <a:ext cx="3212432" cy="661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 lines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1">
                <a:solidFill>
                  <a:schemeClr val="bg1"/>
                </a:solidFill>
              </a:defRPr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1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0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65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66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32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598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64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84" y="692797"/>
            <a:ext cx="3212432" cy="6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1">
                <a:solidFill>
                  <a:srgbClr val="003F80"/>
                </a:solidFill>
              </a:defRPr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1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0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98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66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32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598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64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33" y="699244"/>
            <a:ext cx="3210535" cy="6613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1">
                <a:solidFill>
                  <a:srgbClr val="003F80"/>
                </a:solidFill>
              </a:defRPr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1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0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65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66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32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598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64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33" y="699244"/>
            <a:ext cx="3210535" cy="6613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85000"/>
                  </a:schemeClr>
                </a:solidFill>
              </a:defRPr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1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0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rgbClr val="007EB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898989"/>
                </a:solidFill>
              </a:defRPr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1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0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129" y="1268765"/>
            <a:ext cx="9259747" cy="2237228"/>
          </a:xfrm>
        </p:spPr>
        <p:txBody>
          <a:bodyPr anchor="b"/>
          <a:lstStyle>
            <a:lvl1pPr>
              <a:lnSpc>
                <a:spcPts val="4500"/>
              </a:lnSpc>
              <a:defRPr sz="45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71005" y="3613582"/>
            <a:ext cx="9259747" cy="150018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9964-A6A4-B040-94EE-59D007E5DCB1}" type="datetime4">
              <a:rPr lang="en-US" smtClean="0"/>
              <a:t>August 21,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6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8608"/>
            <a:ext cx="10515600" cy="598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57087" y="6194310"/>
            <a:ext cx="2394420" cy="365125"/>
          </a:xfrm>
        </p:spPr>
        <p:txBody>
          <a:bodyPr/>
          <a:lstStyle/>
          <a:p>
            <a:fld id="{5C63769D-CC2F-864E-9501-A077951EC7AD}" type="datetime4">
              <a:rPr lang="en-US" smtClean="0"/>
              <a:t>August 21, 2020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19431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2013" y="6194310"/>
            <a:ext cx="27432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838200" y="967515"/>
            <a:ext cx="10515600" cy="696071"/>
          </a:xfrm>
        </p:spPr>
        <p:txBody>
          <a:bodyPr>
            <a:normAutofit/>
          </a:bodyPr>
          <a:lstStyle>
            <a:lvl1pPr marL="0" indent="0" algn="ctr">
              <a:buNone/>
              <a:defRPr sz="1575" b="1">
                <a:solidFill>
                  <a:srgbClr val="898989"/>
                </a:solidFill>
              </a:defRPr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1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0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9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128736" y="84029"/>
            <a:ext cx="11934528" cy="329742"/>
            <a:chOff x="157803" y="-1075245"/>
            <a:chExt cx="8950896" cy="329742"/>
          </a:xfrm>
        </p:grpSpPr>
        <p:sp>
          <p:nvSpPr>
            <p:cNvPr id="24" name="Rectangle 23"/>
            <p:cNvSpPr/>
            <p:nvPr userDrawn="1"/>
          </p:nvSpPr>
          <p:spPr>
            <a:xfrm rot="5400000">
              <a:off x="4506856" y="-5424296"/>
              <a:ext cx="126396" cy="8824500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>
                <a:ln>
                  <a:noFill/>
                </a:ln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823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n>
                  <a:noFill/>
                </a:ln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78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n>
                  <a:noFill/>
                </a:ln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2013" y="6194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1AB44B9-F1EC-4F4B-88D4-413245C9CD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7028"/>
            <a:ext cx="105156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85748"/>
            <a:ext cx="10515600" cy="444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943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558802" y="6194310"/>
            <a:ext cx="2356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96B854B8-A2FC-3842-9F94-7A6835489AD3}" type="datetime4">
              <a:rPr lang="en-US" smtClean="0"/>
              <a:pPr/>
              <a:t>August 21, 2020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6222835" y="1100378"/>
            <a:ext cx="126396" cy="11217403"/>
          </a:xfrm>
          <a:prstGeom prst="rect">
            <a:avLst/>
          </a:prstGeom>
          <a:solidFill>
            <a:srgbClr val="CC3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n>
                <a:noFill/>
              </a:ln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1894736" y="6328191"/>
            <a:ext cx="168528" cy="445733"/>
          </a:xfrm>
          <a:custGeom>
            <a:avLst/>
            <a:gdLst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6396 w 126396"/>
              <a:gd name="connsiteY2" fmla="*/ 445733 h 445733"/>
              <a:gd name="connsiteX3" fmla="*/ 0 w 126396"/>
              <a:gd name="connsiteY3" fmla="*/ 445733 h 445733"/>
              <a:gd name="connsiteX4" fmla="*/ 0 w 126396"/>
              <a:gd name="connsiteY4" fmla="*/ 0 h 445733"/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3221 w 126396"/>
              <a:gd name="connsiteY2" fmla="*/ 325083 h 445733"/>
              <a:gd name="connsiteX3" fmla="*/ 0 w 126396"/>
              <a:gd name="connsiteY3" fmla="*/ 445733 h 445733"/>
              <a:gd name="connsiteX4" fmla="*/ 0 w 126396"/>
              <a:gd name="connsiteY4" fmla="*/ 0 h 44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96" h="445733">
                <a:moveTo>
                  <a:pt x="0" y="0"/>
                </a:moveTo>
                <a:lnTo>
                  <a:pt x="126396" y="0"/>
                </a:lnTo>
                <a:cubicBezTo>
                  <a:pt x="125338" y="108361"/>
                  <a:pt x="124279" y="216722"/>
                  <a:pt x="123221" y="325083"/>
                </a:cubicBezTo>
                <a:lnTo>
                  <a:pt x="0" y="445733"/>
                </a:lnTo>
                <a:lnTo>
                  <a:pt x="0" y="0"/>
                </a:lnTo>
                <a:close/>
              </a:path>
            </a:pathLst>
          </a:custGeom>
          <a:solidFill>
            <a:srgbClr val="00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3" y="6512424"/>
            <a:ext cx="442860" cy="2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49" r:id="rId3"/>
    <p:sldLayoutId id="2147483668" r:id="rId4"/>
    <p:sldLayoutId id="2147483667" r:id="rId5"/>
    <p:sldLayoutId id="2147483662" r:id="rId6"/>
    <p:sldLayoutId id="2147483665" r:id="rId7"/>
    <p:sldLayoutId id="2147483651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69" r:id="rId16"/>
  </p:sldLayoutIdLst>
  <p:hf hdr="0" ftr="0" dt="0"/>
  <p:txStyles>
    <p:titleStyle>
      <a:lvl1pPr algn="ctr" defTabSz="685732" rtl="0" eaLnBrk="1" latinLnBrk="0" hangingPunct="1">
        <a:lnSpc>
          <a:spcPct val="90000"/>
        </a:lnSpc>
        <a:spcBef>
          <a:spcPct val="0"/>
        </a:spcBef>
        <a:buNone/>
        <a:defRPr sz="2700" b="1" i="0" kern="1200" spc="-75" baseline="0">
          <a:solidFill>
            <a:srgbClr val="003F80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514300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4" algn="l" defTabSz="685732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a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treasury.gov/" TargetMode="External"/><Relationship Id="rId4" Type="http://schemas.openxmlformats.org/officeDocument/2006/relationships/hyperlink" Target="http://www.sba.gov/pp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jeffrey.bass@sba.gov" TargetMode="External"/><Relationship Id="rId4" Type="http://schemas.openxmlformats.org/officeDocument/2006/relationships/hyperlink" Target="http://www.sba.gov/pp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24239-587F-4D51-980B-42C50155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You Know About the SBA Office of Rural Affairs?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22965-49B6-4493-894D-67ACABE9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B44B9-F1EC-4F4B-88D4-413245C9CD3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B1E29">
                    <a:tint val="75000"/>
                  </a:srgb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B1E29">
                  <a:tint val="75000"/>
                </a:srgbClr>
              </a:solidFill>
              <a:effectLst/>
              <a:uLnTx/>
              <a:uFillTx/>
              <a:latin typeface="Source Sans Pro" charset="0"/>
              <a:ea typeface="Source Sans Pro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051C82-73AE-4FD5-A1C6-ADD0DD13B6AB}"/>
              </a:ext>
            </a:extLst>
          </p:cNvPr>
          <p:cNvSpPr txBox="1">
            <a:spLocks/>
          </p:cNvSpPr>
          <p:nvPr/>
        </p:nvSpPr>
        <p:spPr>
          <a:xfrm>
            <a:off x="1905280" y="967513"/>
            <a:ext cx="8565495" cy="5521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34" indent="-171434" algn="l" defTabSz="685732" rtl="0" eaLnBrk="1" latinLnBrk="0" hangingPunct="1">
              <a:lnSpc>
                <a:spcPct val="90000"/>
              </a:lnSpc>
              <a:spcBef>
                <a:spcPts val="751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514300" indent="-171434" algn="l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857165" indent="-171434" algn="l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200030" indent="-171434" algn="l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542896" indent="-171434" algn="l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1885762" indent="-171434" algn="l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28" indent="-171434" algn="l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94" indent="-171434" algn="l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360" indent="-171434" algn="l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32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B1E29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How do we serve rural communities? </a:t>
            </a:r>
          </a:p>
          <a:p>
            <a:pPr marL="171434" marR="0" lvl="0" indent="-171434" algn="l" defTabSz="685732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1B1E29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	COVID response to assist small business </a:t>
            </a:r>
          </a:p>
          <a:p>
            <a:pPr marL="171434" marR="0" lvl="0" indent="-171434" algn="l" defTabSz="685732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1B1E29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	Increase access to lending programs </a:t>
            </a:r>
          </a:p>
          <a:p>
            <a:pPr marL="171434" marR="0" lvl="0" indent="-171434" algn="l" defTabSz="685732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1B1E29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	Expand export assistance and rural partnerships with USDA</a:t>
            </a:r>
          </a:p>
          <a:p>
            <a:pPr marL="171434" marR="0" lvl="0" indent="-171434" algn="l" defTabSz="685732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1B1E29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         Amplify rural Opportunity Zones and HUBZones</a:t>
            </a:r>
          </a:p>
          <a:p>
            <a:pPr marL="0" marR="0" lvl="0" indent="0" algn="l" defTabSz="685732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1B1E29"/>
              </a:solidFill>
              <a:effectLst/>
              <a:uLnTx/>
              <a:uFillTx/>
              <a:latin typeface="Source Sans Pro" charset="0"/>
              <a:ea typeface="Source Sans Pro" charset="0"/>
            </a:endParaRPr>
          </a:p>
          <a:p>
            <a:pPr marL="0" marR="0" lvl="0" indent="0" algn="l" defTabSz="685732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B1E29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Our commitment to rural businesses:</a:t>
            </a:r>
          </a:p>
          <a:p>
            <a:pPr marL="171434" marR="0" lvl="0" indent="-171434" algn="l" defTabSz="685732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1B1E29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	Ensure you have access to financial assistance through the SBA’s 	lending programs</a:t>
            </a:r>
          </a:p>
          <a:p>
            <a:pPr marL="171434" marR="0" lvl="0" indent="-171434" algn="l" defTabSz="685732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1B1E29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	Equip you with information on assistance available through the SBA 	and other government agencies</a:t>
            </a:r>
          </a:p>
          <a:p>
            <a:pPr marL="171434" marR="0" lvl="0" indent="-171434" algn="l" defTabSz="685732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1B1E29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	Enable you to expand your network through our ongoing            	interactions with nongovernment organization that provide 	opportunities for rural entrepreneurs and small businesses</a:t>
            </a:r>
          </a:p>
        </p:txBody>
      </p:sp>
    </p:spTree>
    <p:extLst>
      <p:ext uri="{BB962C8B-B14F-4D97-AF65-F5344CB8AC3E}">
        <p14:creationId xmlns:p14="http://schemas.microsoft.com/office/powerpoint/2010/main" val="201644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0DCEC-2BC5-41E6-ADD4-1B552D8E7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Paycheck Protection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2111D-9FD7-4785-902C-751F56D97E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SBA Training Slide Deck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03D56-69F9-427E-AACC-F28CD0216C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Loan Forgiveness Application Revised June 16, 2020</a:t>
            </a:r>
          </a:p>
          <a:p>
            <a:r>
              <a:rPr lang="en-US" dirty="0"/>
              <a:t>Form 3508 (06/20)</a:t>
            </a:r>
          </a:p>
          <a:p>
            <a:r>
              <a:rPr lang="en-US" dirty="0"/>
              <a:t>OMB Control Number 3245-0407</a:t>
            </a:r>
          </a:p>
          <a:p>
            <a:r>
              <a:rPr lang="en-US" dirty="0"/>
              <a:t>Expiration Date: 10/31/2020</a:t>
            </a:r>
          </a:p>
          <a:p>
            <a:r>
              <a:rPr lang="en-US" dirty="0"/>
              <a:t>Prepared by SBA Office of Rural Affairs</a:t>
            </a:r>
          </a:p>
        </p:txBody>
      </p:sp>
    </p:spTree>
    <p:extLst>
      <p:ext uri="{BB962C8B-B14F-4D97-AF65-F5344CB8AC3E}">
        <p14:creationId xmlns:p14="http://schemas.microsoft.com/office/powerpoint/2010/main" val="255506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A8A1A7-8529-40EF-AB9C-AA56DC16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371"/>
            <a:ext cx="10515600" cy="598904"/>
          </a:xfrm>
        </p:spPr>
        <p:txBody>
          <a:bodyPr/>
          <a:lstStyle/>
          <a:p>
            <a:r>
              <a:rPr lang="en-US" dirty="0"/>
              <a:t>Paycheck Protection Program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62545E-5FAF-4966-B530-2610A8348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500" y="1585749"/>
            <a:ext cx="4597637" cy="4446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/>
              <a:t>Please note the information covered in this </a:t>
            </a:r>
            <a:fld id="{94D4ACC6-A691-4913-95B0-9D0C34EA6351}" type="datetime1">
              <a:rPr lang="en-US" sz="2200" b="1" smtClean="0"/>
              <a:pPr marL="0" indent="0" algn="ctr">
                <a:buNone/>
              </a:pPr>
              <a:t>8/21/2020</a:t>
            </a:fld>
            <a:r>
              <a:rPr lang="en-US" sz="2200" b="1" dirty="0"/>
              <a:t> presentation is subject to change.</a:t>
            </a:r>
          </a:p>
          <a:p>
            <a:pPr marL="0" indent="0" algn="ctr">
              <a:buNone/>
            </a:pPr>
            <a:endParaRPr lang="en-US" sz="2200" b="1" dirty="0"/>
          </a:p>
          <a:p>
            <a:pPr marL="0" indent="0" algn="ctr">
              <a:buNone/>
            </a:pPr>
            <a:r>
              <a:rPr lang="en-US" sz="2200" b="1" dirty="0"/>
              <a:t>It is recommended to check the SBA and Treasury websites frequently for updates.</a:t>
            </a:r>
          </a:p>
          <a:p>
            <a:pPr marL="0" indent="0" algn="ctr">
              <a:buNone/>
            </a:pPr>
            <a:endParaRPr lang="en-US" sz="2200" b="1" dirty="0"/>
          </a:p>
          <a:p>
            <a:pPr marL="0" indent="0" algn="ctr">
              <a:buNone/>
            </a:pPr>
            <a:r>
              <a:rPr lang="en-US" sz="2200" b="1" dirty="0"/>
              <a:t>The presentation is intended as general information only and does not carry the force of legal opinion.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CA5B3CE8-2F87-4D78-9878-740F2B4894D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3C2B36B-2941-45F2-B707-0DBBD0139E39}"/>
              </a:ext>
            </a:extLst>
          </p:cNvPr>
          <p:cNvSpPr txBox="1">
            <a:spLocks/>
          </p:cNvSpPr>
          <p:nvPr/>
        </p:nvSpPr>
        <p:spPr>
          <a:xfrm>
            <a:off x="6007511" y="1624666"/>
            <a:ext cx="3854860" cy="444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b="1" dirty="0">
              <a:hlinkClick r:id="rId3"/>
            </a:endParaRPr>
          </a:p>
          <a:p>
            <a:pPr marL="0" indent="0" algn="ctr">
              <a:buNone/>
            </a:pPr>
            <a:r>
              <a:rPr lang="en-US" sz="2800" b="1" dirty="0">
                <a:hlinkClick r:id="rId4"/>
              </a:rPr>
              <a:t>www.sba.gov/ppp</a:t>
            </a: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>
                <a:hlinkClick r:id="rId5"/>
              </a:rPr>
              <a:t>www.treasury.gov</a:t>
            </a:r>
            <a:endParaRPr lang="en-US" sz="2800" b="1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9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47652-6942-41E9-81E8-BB7F69B5D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3" y="1356853"/>
            <a:ext cx="7497711" cy="5080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Additional legislation/guidance that may impact PPP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	Potential for &lt; $150,000 loans to have simplified process of 	forgiveness- timing uncertain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	Perhaps more PPP $ available, including a second loan for 	those businesses most severely impacted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	Additional PPP guidance from SBA &amp; Treasury likely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Status of the Borrower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	What financial shape is the business in?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	Are business conditions for the business improving, 	worsening or staying the same?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	Has the borrower maintained the salaries/wages/FTEs?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4122D-A459-4FE3-85F9-B4F2D4D2D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3D8BFD-4D99-4DCD-AEE6-F89EF66CB7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152651" y="870347"/>
            <a:ext cx="7886700" cy="696071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289EDB-9053-4765-9216-BFE8F511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To Apply For Forgiveness?</a:t>
            </a:r>
            <a:br>
              <a:rPr lang="en-US" dirty="0"/>
            </a:br>
            <a:r>
              <a:rPr lang="en-US" dirty="0"/>
              <a:t>Factors to Consider</a:t>
            </a:r>
          </a:p>
        </p:txBody>
      </p:sp>
      <p:pic>
        <p:nvPicPr>
          <p:cNvPr id="16" name="Picture 15" descr="Business woman thinking">
            <a:extLst>
              <a:ext uri="{FF2B5EF4-FFF2-40B4-BE49-F238E27FC236}">
                <a16:creationId xmlns:a16="http://schemas.microsoft.com/office/drawing/2014/main" id="{721F6C64-6B7F-4D28-BE61-BBCDC3058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347" y="1756406"/>
            <a:ext cx="1356014" cy="449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8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47652-6942-41E9-81E8-BB7F69B5D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3" y="1356853"/>
            <a:ext cx="7497711" cy="5080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Status of the PPP Loan/Use of Proceeds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	Has the borrower used all the loan proceeds for which 	they will request forgiveness?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	Has the borrower calculated their forgiveness amount?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Eligible expenses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Safe Harbor considerations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FTE &amp; Salary/Wage reductions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	Is existing PPP program guidance sufficient for the 	borrower to feel comfortable to proceed?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	Is lender ready to accept forgiveness applications?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Focus:  Maximum Forgiveness At the Right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4122D-A459-4FE3-85F9-B4F2D4D2D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3D8BFD-4D99-4DCD-AEE6-F89EF66CB7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152651" y="870347"/>
            <a:ext cx="7886700" cy="696071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289EDB-9053-4765-9216-BFE8F511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To Apply For Forgiveness?</a:t>
            </a:r>
            <a:br>
              <a:rPr lang="en-US" dirty="0"/>
            </a:br>
            <a:r>
              <a:rPr lang="en-US" dirty="0"/>
              <a:t>Factors to Consider (continued)</a:t>
            </a:r>
          </a:p>
        </p:txBody>
      </p:sp>
    </p:spTree>
    <p:extLst>
      <p:ext uri="{BB962C8B-B14F-4D97-AF65-F5344CB8AC3E}">
        <p14:creationId xmlns:p14="http://schemas.microsoft.com/office/powerpoint/2010/main" val="360767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47652-6942-41E9-81E8-BB7F69B5D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3" y="1356853"/>
            <a:ext cx="7497711" cy="50808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Possible that legislation passes that may simplify the paperwork for smaller loans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	Borrowers must still be prepared to make the proper 	representations and certifications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	SBA reserves the right to conduct a review of </a:t>
            </a:r>
            <a:r>
              <a:rPr lang="en-US" u="sng" dirty="0"/>
              <a:t>any</a:t>
            </a:r>
            <a:r>
              <a:rPr lang="en-US" dirty="0"/>
              <a:t> loan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Borrower may find they are ready to file for complete forgiveness now or in the very near future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Doing the calculations now allows the borrower and lender to see how much forgiveness the borrower qualifies for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	More guideline clarity could be needed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	Maybe more time needed within covered period needed to 	maximize forgiveness amount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Borrowers need to keep all supporting documentation for 6 years after the loan is forgiven or repaid in full (including that which is not necessary to submit to lender)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4122D-A459-4FE3-85F9-B4F2D4D2D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3D8BFD-4D99-4DCD-AEE6-F89EF66CB7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152647" y="870347"/>
            <a:ext cx="7886700" cy="696071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289EDB-9053-4765-9216-BFE8F511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Borrowers Should Proceed With “Running the Numbers”</a:t>
            </a:r>
          </a:p>
        </p:txBody>
      </p:sp>
    </p:spTree>
    <p:extLst>
      <p:ext uri="{BB962C8B-B14F-4D97-AF65-F5344CB8AC3E}">
        <p14:creationId xmlns:p14="http://schemas.microsoft.com/office/powerpoint/2010/main" val="124671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47652-6942-41E9-81E8-BB7F69B5D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3" y="1356853"/>
            <a:ext cx="7497711" cy="50808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FTE retainage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Salaries/Wages Reductions per employee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Eligible payroll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Be careful with owners’ compensation rules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$100K salary limit for all employees (prorated for Covered Period)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60% payroll expense threshold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Eligible Non-Payroll Expenses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EIDL Advance (this is done by SBA, but Borrower/Lender need to be aware of the amount)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Look for the “Low Hanging Fruit”</a:t>
            </a:r>
          </a:p>
          <a:p>
            <a:pPr marL="0" indent="0" algn="ctr">
              <a:buNone/>
            </a:pPr>
            <a:r>
              <a:rPr lang="en-US" dirty="0"/>
              <a:t>Eligible expenses easiest to document and that clearly meet the guidance/policy currently available</a:t>
            </a:r>
          </a:p>
          <a:p>
            <a:pPr marL="0" indent="0" algn="ctr">
              <a:buNone/>
            </a:pPr>
            <a:r>
              <a:rPr lang="en-US" dirty="0"/>
              <a:t>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4122D-A459-4FE3-85F9-B4F2D4D2D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3D8BFD-4D99-4DCD-AEE6-F89EF66CB7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177887" y="2131111"/>
            <a:ext cx="7886700" cy="696071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289EDB-9053-4765-9216-BFE8F511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Forgiveness Reduction Criteria</a:t>
            </a:r>
          </a:p>
        </p:txBody>
      </p:sp>
    </p:spTree>
    <p:extLst>
      <p:ext uri="{BB962C8B-B14F-4D97-AF65-F5344CB8AC3E}">
        <p14:creationId xmlns:p14="http://schemas.microsoft.com/office/powerpoint/2010/main" val="120038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2883-2C54-4F7E-A7CE-CF835187F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A9A8B-1882-4ABD-B76A-B2201FCF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E47C8B-EEF5-4498-8320-0D1EACED9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967751" y="2134389"/>
            <a:ext cx="2140820" cy="2781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043751-A2C8-4B18-8B3A-169C0ACB7556}"/>
              </a:ext>
            </a:extLst>
          </p:cNvPr>
          <p:cNvSpPr txBox="1"/>
          <p:nvPr/>
        </p:nvSpPr>
        <p:spPr>
          <a:xfrm>
            <a:off x="4264908" y="5289845"/>
            <a:ext cx="354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linkClick r:id="rId4"/>
              </a:rPr>
              <a:t>www.sba.gov/ppp</a:t>
            </a:r>
            <a:endParaRPr lang="en-US" sz="2400" b="1" dirty="0"/>
          </a:p>
          <a:p>
            <a:pPr algn="ctr"/>
            <a:r>
              <a:rPr lang="en-US" sz="2400" b="1" dirty="0">
                <a:hlinkClick r:id="rId5"/>
              </a:rPr>
              <a:t>jeffrey.bass@sba.gov</a:t>
            </a:r>
            <a:endParaRPr lang="en-US" sz="2400" b="1" dirty="0"/>
          </a:p>
          <a:p>
            <a:pPr algn="ctr"/>
            <a:r>
              <a:rPr lang="en-US" sz="24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04609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B1E29"/>
      </a:dk1>
      <a:lt1>
        <a:srgbClr val="FFFFFF"/>
      </a:lt1>
      <a:dk2>
        <a:srgbClr val="002E6D"/>
      </a:dk2>
      <a:lt2>
        <a:srgbClr val="007DBC"/>
      </a:lt2>
      <a:accent1>
        <a:srgbClr val="969696"/>
      </a:accent1>
      <a:accent2>
        <a:srgbClr val="197E4E"/>
      </a:accent2>
      <a:accent3>
        <a:srgbClr val="F1C400"/>
      </a:accent3>
      <a:accent4>
        <a:srgbClr val="7AC5EB"/>
      </a:accent4>
      <a:accent5>
        <a:srgbClr val="CC0000"/>
      </a:accent5>
      <a:accent6>
        <a:srgbClr val="FFFFFF"/>
      </a:accent6>
      <a:hlink>
        <a:srgbClr val="007DBC"/>
      </a:hlink>
      <a:folHlink>
        <a:srgbClr val="7AC5E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A-Template-4x3" id="{10B8EB85-0603-6C4A-B199-97FFBF5C934D}" vid="{C65D1D54-2505-3642-821A-0245DDC064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B4CBBB23306B4DA61D83E3E4B47D55" ma:contentTypeVersion="11" ma:contentTypeDescription="Create a new document." ma:contentTypeScope="" ma:versionID="f06c3e85715e8bc023d8cdbe2120f471">
  <xsd:schema xmlns:xsd="http://www.w3.org/2001/XMLSchema" xmlns:xs="http://www.w3.org/2001/XMLSchema" xmlns:p="http://schemas.microsoft.com/office/2006/metadata/properties" xmlns:ns3="cd3e8e0b-55e4-47fd-9286-283e82aabbd8" xmlns:ns4="bd270edf-bc65-42b9-ac50-d94643bb33a7" targetNamespace="http://schemas.microsoft.com/office/2006/metadata/properties" ma:root="true" ma:fieldsID="69e33c825ec366465e459f04b8b4ca9c" ns3:_="" ns4:_="">
    <xsd:import namespace="cd3e8e0b-55e4-47fd-9286-283e82aabbd8"/>
    <xsd:import namespace="bd270edf-bc65-42b9-ac50-d94643bb33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e8e0b-55e4-47fd-9286-283e82aabb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70edf-bc65-42b9-ac50-d94643bb33a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B00DA0-421A-45B4-B627-A11A61619807}">
  <ds:schemaRefs>
    <ds:schemaRef ds:uri="http://purl.org/dc/elements/1.1/"/>
    <ds:schemaRef ds:uri="http://purl.org/dc/dcmitype/"/>
    <ds:schemaRef ds:uri="http://schemas.microsoft.com/office/infopath/2007/PartnerControls"/>
    <ds:schemaRef ds:uri="cd3e8e0b-55e4-47fd-9286-283e82aabbd8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d270edf-bc65-42b9-ac50-d94643bb33a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679C71-29D5-41E8-AD55-6F5D555EA3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627EC3-B8A0-4D13-977B-C01D92470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3e8e0b-55e4-47fd-9286-283e82aabbd8"/>
    <ds:schemaRef ds:uri="bd270edf-bc65-42b9-ac50-d94643bb33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12669</TotalTime>
  <Words>722</Words>
  <Application>Microsoft Office PowerPoint</Application>
  <PresentationFormat>Widescreen</PresentationFormat>
  <Paragraphs>98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Source Sans Pro</vt:lpstr>
      <vt:lpstr>Wingdings</vt:lpstr>
      <vt:lpstr>Office Theme</vt:lpstr>
      <vt:lpstr>What Should You Know About the SBA Office of Rural Affairs?</vt:lpstr>
      <vt:lpstr>Paycheck Protection Program</vt:lpstr>
      <vt:lpstr>Paycheck Protection Program</vt:lpstr>
      <vt:lpstr>When To Apply For Forgiveness? Factors to Consider</vt:lpstr>
      <vt:lpstr>When To Apply For Forgiveness? Factors to Consider (continued)</vt:lpstr>
      <vt:lpstr>Borrowers Should Proceed With “Running the Numbers”</vt:lpstr>
      <vt:lpstr>Key Forgiveness Reduction Criteria</vt:lpstr>
      <vt:lpstr>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Giltner</dc:creator>
  <cp:lastModifiedBy>Wroge, Temren R.</cp:lastModifiedBy>
  <cp:revision>45</cp:revision>
  <cp:lastPrinted>2020-08-18T16:43:06Z</cp:lastPrinted>
  <dcterms:created xsi:type="dcterms:W3CDTF">2020-05-21T16:10:03Z</dcterms:created>
  <dcterms:modified xsi:type="dcterms:W3CDTF">2020-08-26T15:00:35Z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0x01010062B4CBBB23306B4DA61D83E3E4B47D55</vt:lpwstr>
  </property>
</Properties>
</file>